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5"/>
  </p:notesMasterIdLst>
  <p:handoutMasterIdLst>
    <p:handoutMasterId r:id="rId46"/>
  </p:handoutMasterIdLst>
  <p:sldIdLst>
    <p:sldId id="274" r:id="rId3"/>
    <p:sldId id="276" r:id="rId4"/>
    <p:sldId id="483" r:id="rId5"/>
    <p:sldId id="446" r:id="rId6"/>
    <p:sldId id="445" r:id="rId7"/>
    <p:sldId id="447" r:id="rId8"/>
    <p:sldId id="454" r:id="rId9"/>
    <p:sldId id="484" r:id="rId10"/>
    <p:sldId id="490" r:id="rId11"/>
    <p:sldId id="491" r:id="rId12"/>
    <p:sldId id="455" r:id="rId13"/>
    <p:sldId id="485" r:id="rId14"/>
    <p:sldId id="492" r:id="rId15"/>
    <p:sldId id="493" r:id="rId16"/>
    <p:sldId id="457" r:id="rId17"/>
    <p:sldId id="458" r:id="rId18"/>
    <p:sldId id="459" r:id="rId19"/>
    <p:sldId id="460" r:id="rId20"/>
    <p:sldId id="448" r:id="rId21"/>
    <p:sldId id="461" r:id="rId22"/>
    <p:sldId id="486" r:id="rId23"/>
    <p:sldId id="462" r:id="rId24"/>
    <p:sldId id="464" r:id="rId25"/>
    <p:sldId id="465" r:id="rId26"/>
    <p:sldId id="449" r:id="rId27"/>
    <p:sldId id="468" r:id="rId28"/>
    <p:sldId id="471" r:id="rId29"/>
    <p:sldId id="487" r:id="rId30"/>
    <p:sldId id="494" r:id="rId31"/>
    <p:sldId id="495" r:id="rId32"/>
    <p:sldId id="472" r:id="rId33"/>
    <p:sldId id="451" r:id="rId34"/>
    <p:sldId id="488" r:id="rId35"/>
    <p:sldId id="489" r:id="rId36"/>
    <p:sldId id="478" r:id="rId37"/>
    <p:sldId id="496" r:id="rId38"/>
    <p:sldId id="497" r:id="rId39"/>
    <p:sldId id="479" r:id="rId40"/>
    <p:sldId id="349" r:id="rId41"/>
    <p:sldId id="480" r:id="rId42"/>
    <p:sldId id="481" r:id="rId43"/>
    <p:sldId id="482" r:id="rId4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483"/>
          </p14:sldIdLst>
        </p14:section>
        <p14:section name="Functions Overview" id="{9CA83AB3-6C93-4280-B1AC-5AD2CE52955F}">
          <p14:sldIdLst>
            <p14:sldId id="446"/>
            <p14:sldId id="445"/>
          </p14:sldIdLst>
        </p14:section>
        <p14:section name="String Functions" id="{6B5BB769-79B3-4160-A4E5-8D614393DD39}">
          <p14:sldIdLst>
            <p14:sldId id="447"/>
            <p14:sldId id="454"/>
            <p14:sldId id="484"/>
            <p14:sldId id="490"/>
            <p14:sldId id="491"/>
            <p14:sldId id="455"/>
            <p14:sldId id="485"/>
            <p14:sldId id="492"/>
            <p14:sldId id="493"/>
            <p14:sldId id="457"/>
            <p14:sldId id="458"/>
            <p14:sldId id="459"/>
            <p14:sldId id="460"/>
          </p14:sldIdLst>
        </p14:section>
        <p14:section name="Math Functions" id="{CEFBAC4D-3F1F-4B02-832D-4837550DC4B7}">
          <p14:sldIdLst>
            <p14:sldId id="448"/>
            <p14:sldId id="461"/>
            <p14:sldId id="486"/>
            <p14:sldId id="462"/>
            <p14:sldId id="464"/>
            <p14:sldId id="465"/>
          </p14:sldIdLst>
        </p14:section>
        <p14:section name="Date Functions" id="{B830CC83-893B-4008-A66F-DC210F7B5414}">
          <p14:sldIdLst>
            <p14:sldId id="449"/>
            <p14:sldId id="468"/>
            <p14:sldId id="471"/>
            <p14:sldId id="487"/>
            <p14:sldId id="494"/>
            <p14:sldId id="495"/>
            <p14:sldId id="472"/>
          </p14:sldIdLst>
        </p14:section>
        <p14:section name="Wildcards" id="{A0D8A753-109C-4C9E-8E2C-57D4E25D908B}">
          <p14:sldIdLst>
            <p14:sldId id="451"/>
            <p14:sldId id="488"/>
            <p14:sldId id="489"/>
            <p14:sldId id="478"/>
            <p14:sldId id="496"/>
            <p14:sldId id="497"/>
            <p14:sldId id="479"/>
          </p14:sldIdLst>
        </p14:section>
        <p14:section name="Conclusion" id="{10E03AB1-9AA8-4E86-9A64-D741901E50A2}">
          <p14:sldIdLst>
            <p14:sldId id="349"/>
            <p14:sldId id="480"/>
            <p14:sldId id="481"/>
            <p14:sldId id="4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skren ivanov" initials="ii" lastIdx="1" clrIdx="0">
    <p:extLst>
      <p:ext uri="{19B8F6BF-5375-455C-9EA6-DF929625EA0E}">
        <p15:presenceInfo xmlns:p15="http://schemas.microsoft.com/office/powerpoint/2012/main" userId="iskren ivano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D60"/>
    <a:srgbClr val="3BABFF"/>
    <a:srgbClr val="005828"/>
    <a:srgbClr val="00B050"/>
    <a:srgbClr val="003760"/>
    <a:srgbClr val="0070C0"/>
    <a:srgbClr val="C6C0AA"/>
    <a:srgbClr val="FFF0D9"/>
    <a:srgbClr val="FFA72A"/>
    <a:srgbClr val="F0F5F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37" autoAdjust="0"/>
    <p:restoredTop sz="94533" autoAdjust="0"/>
  </p:normalViewPr>
  <p:slideViewPr>
    <p:cSldViewPr>
      <p:cViewPr varScale="1">
        <p:scale>
          <a:sx n="72" d="100"/>
          <a:sy n="72" d="100"/>
        </p:scale>
        <p:origin x="468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8/9/2017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8/9/2017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812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892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423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8/9/2017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8/9/2017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hyperlink" Target="http://softuni.bg/" TargetMode="External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slide" Target="slide25.xml"/><Relationship Id="rId3" Type="http://schemas.openxmlformats.org/officeDocument/2006/relationships/image" Target="../media/image12.png"/><Relationship Id="rId7" Type="http://schemas.openxmlformats.org/officeDocument/2006/relationships/slide" Target="slide6.xml"/><Relationship Id="rId12" Type="http://schemas.openxmlformats.org/officeDocument/2006/relationships/image" Target="../media/image15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6" Type="http://schemas.openxmlformats.org/officeDocument/2006/relationships/slide" Target="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12.png"/><Relationship Id="rId15" Type="http://schemas.openxmlformats.org/officeDocument/2006/relationships/image" Target="../media/image16.png"/><Relationship Id="rId10" Type="http://schemas.openxmlformats.org/officeDocument/2006/relationships/slide" Target="slide19.xml"/><Relationship Id="rId4" Type="http://schemas.openxmlformats.org/officeDocument/2006/relationships/slide" Target="slide4.xml"/><Relationship Id="rId9" Type="http://schemas.openxmlformats.org/officeDocument/2006/relationships/image" Target="../media/image14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.mysql.com/doc/refman/5.7/en/date-and-time-functions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databases-basics-mysql" TargetMode="External"/><Relationship Id="rId7" Type="http://schemas.openxmlformats.org/officeDocument/2006/relationships/image" Target="../media/image29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1.png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://www.telenor.bg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36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7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849" y="3276600"/>
            <a:ext cx="3145041" cy="314504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>
            <a:normAutofit/>
          </a:bodyPr>
          <a:lstStyle/>
          <a:p>
            <a:r>
              <a:rPr lang="en-US" dirty="0"/>
              <a:t>Built-in Functions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Functions and Wildcards</a:t>
            </a:r>
          </a:p>
          <a:p>
            <a:r>
              <a:rPr lang="en-US" dirty="0"/>
              <a:t>in MySQL Server</a:t>
            </a:r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968769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4960153" y="3807577"/>
            <a:ext cx="1807739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Functions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&amp; Wildcards</a:t>
            </a:r>
          </a:p>
        </p:txBody>
      </p:sp>
      <p:pic>
        <p:nvPicPr>
          <p:cNvPr id="17" name="Picture 16" descr="http://softuni.org" title="Software University Foundation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6" name="Picture 15" descr="database, storag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708" y="3620409"/>
            <a:ext cx="1352459" cy="145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394605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735767"/>
            <a:ext cx="3187613" cy="331235"/>
          </a:xfrm>
        </p:spPr>
        <p:txBody>
          <a:bodyPr/>
          <a:lstStyle/>
          <a:p>
            <a:r>
              <a:rPr lang="en-US" dirty="0">
                <a:hlinkClick r:id="rId10"/>
              </a:rPr>
              <a:t>http://softuni.bg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Find Book Titles</a:t>
            </a: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839" y="3197986"/>
            <a:ext cx="2977345" cy="3330329"/>
          </a:xfrm>
          <a:prstGeom prst="rect">
            <a:avLst/>
          </a:prstGeom>
        </p:spPr>
      </p:pic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1331911" y="1410462"/>
            <a:ext cx="8839200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SELECT title FROM books WHERE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SUBSTRING(title, 1, 3)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= "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The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";</a:t>
            </a:r>
          </a:p>
        </p:txBody>
      </p:sp>
      <p:sp>
        <p:nvSpPr>
          <p:cNvPr id="8" name="Стрелка надолу 7"/>
          <p:cNvSpPr/>
          <p:nvPr/>
        </p:nvSpPr>
        <p:spPr>
          <a:xfrm>
            <a:off x="5561012" y="2667000"/>
            <a:ext cx="3810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01296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REPLACE</a:t>
            </a:r>
            <a:r>
              <a:rPr lang="en-US" dirty="0"/>
              <a:t> – replaces specific string with another</a:t>
            </a:r>
          </a:p>
          <a:p>
            <a:pPr lvl="1"/>
            <a:r>
              <a:rPr lang="en-US" dirty="0"/>
              <a:t>Performs a case-sensitive match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Functions (2)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216024" y="3367369"/>
            <a:ext cx="97536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REPLACE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Pattern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Replacement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1247093" y="4416171"/>
            <a:ext cx="2743200" cy="606743"/>
          </a:xfrm>
          <a:prstGeom prst="wedgeRoundRectCallout">
            <a:avLst>
              <a:gd name="adj1" fmla="val 28049"/>
              <a:gd name="adj2" fmla="val -1106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Field from table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968768" y="2367817"/>
            <a:ext cx="2743200" cy="606743"/>
          </a:xfrm>
          <a:prstGeom prst="wedgeRoundRectCallout">
            <a:avLst>
              <a:gd name="adj1" fmla="val -42623"/>
              <a:gd name="adj2" fmla="val 1130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String to replace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918477" y="4416171"/>
            <a:ext cx="2340600" cy="869463"/>
          </a:xfrm>
          <a:prstGeom prst="wedgeRoundRectCallout">
            <a:avLst>
              <a:gd name="adj1" fmla="val -36725"/>
              <a:gd name="adj2" fmla="val -9834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Replacement pattern</a:t>
            </a:r>
          </a:p>
        </p:txBody>
      </p:sp>
    </p:spTree>
    <p:extLst>
      <p:ext uri="{BB962C8B-B14F-4D97-AF65-F5344CB8AC3E}">
        <p14:creationId xmlns:p14="http://schemas.microsoft.com/office/powerpoint/2010/main" val="134268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 animBg="1"/>
      <p:bldP spid="8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0800"/>
              </a:spcBef>
            </a:pPr>
            <a:r>
              <a:rPr lang="en-US" dirty="0"/>
              <a:t>Censor the word </a:t>
            </a:r>
            <a:r>
              <a:rPr lang="en-US" dirty="0">
                <a:solidFill>
                  <a:srgbClr val="F3CD60"/>
                </a:solidFill>
              </a:rPr>
              <a:t>blood</a:t>
            </a:r>
            <a:r>
              <a:rPr lang="en-US" dirty="0"/>
              <a:t> from album names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REPLACE</a:t>
            </a:r>
            <a:r>
              <a:rPr lang="en-US" dirty="0"/>
              <a:t> - Example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216024" y="3352800"/>
            <a:ext cx="97536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REPLACE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(`title`, 'blood', '*****')</a:t>
            </a: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 AS </a:t>
            </a:r>
            <a:r>
              <a:rPr lang="en-US" sz="2800" dirty="0"/>
              <a:t>'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Title</a:t>
            </a:r>
            <a:r>
              <a:rPr lang="en-US" sz="2800" dirty="0"/>
              <a:t>'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FROM `album`;</a:t>
            </a:r>
          </a:p>
        </p:txBody>
      </p:sp>
    </p:spTree>
    <p:extLst>
      <p:ext uri="{BB962C8B-B14F-4D97-AF65-F5344CB8AC3E}">
        <p14:creationId xmlns:p14="http://schemas.microsoft.com/office/powerpoint/2010/main" val="387803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query to find all book titles that start with "</a:t>
            </a:r>
            <a:r>
              <a:rPr lang="en-US" dirty="0">
                <a:solidFill>
                  <a:srgbClr val="F3CD60"/>
                </a:solidFill>
              </a:rPr>
              <a:t>The</a:t>
            </a:r>
            <a:r>
              <a:rPr lang="en-US" dirty="0"/>
              <a:t>" and replace the substring with "</a:t>
            </a:r>
            <a:r>
              <a:rPr lang="en-US" dirty="0">
                <a:solidFill>
                  <a:srgbClr val="F3CD60"/>
                </a:solidFill>
              </a:rPr>
              <a:t>***</a:t>
            </a:r>
            <a:r>
              <a:rPr lang="en-US" dirty="0"/>
              <a:t>"</a:t>
            </a:r>
          </a:p>
          <a:p>
            <a:pPr lvl="1"/>
            <a:r>
              <a:rPr lang="en-US" dirty="0"/>
              <a:t>Query book_library database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Replace Titles</a:t>
            </a:r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877" y="3200400"/>
            <a:ext cx="2825513" cy="321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54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dirty="0"/>
              <a:t>Replace Titles</a:t>
            </a:r>
            <a:endParaRPr lang="en-US" dirty="0"/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55612" y="2840935"/>
            <a:ext cx="68580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UPDATE books</a:t>
            </a:r>
          </a:p>
          <a:p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SET</a:t>
            </a:r>
            <a:r>
              <a:rPr lang="en-US" b="1" dirty="0">
                <a:latin typeface="Consolas" panose="020B0609020204030204" pitchFamily="49" charset="0"/>
              </a:rPr>
              <a:t> title = </a:t>
            </a:r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REPLACE(title,"The","***")</a:t>
            </a:r>
          </a:p>
          <a:p>
            <a:r>
              <a:rPr lang="en-US" b="1" dirty="0">
                <a:latin typeface="Consolas" panose="020B0609020204030204" pitchFamily="49" charset="0"/>
              </a:rPr>
              <a:t>WHERE SUBSTRING(title, 1, 3) = "The";</a:t>
            </a:r>
          </a:p>
          <a:p>
            <a:r>
              <a:rPr lang="en-US" b="1" dirty="0">
                <a:latin typeface="Consolas" panose="020B0609020204030204" pitchFamily="49" charset="0"/>
              </a:rPr>
              <a:t>SELECT title from books </a:t>
            </a:r>
          </a:p>
          <a:p>
            <a:r>
              <a:rPr lang="en-US" b="1" dirty="0">
                <a:latin typeface="Consolas" panose="020B0609020204030204" pitchFamily="49" charset="0"/>
              </a:rPr>
              <a:t>WHERE SUBSTRING(title, 1, 3) = "***";</a:t>
            </a:r>
          </a:p>
        </p:txBody>
      </p:sp>
      <p:sp>
        <p:nvSpPr>
          <p:cNvPr id="8" name="Стрелка надолу 7"/>
          <p:cNvSpPr/>
          <p:nvPr/>
        </p:nvSpPr>
        <p:spPr>
          <a:xfrm rot="16200000">
            <a:off x="7560448" y="3619930"/>
            <a:ext cx="3810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Картина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012" y="2202291"/>
            <a:ext cx="2825513" cy="321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1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LTRIM</a:t>
            </a:r>
            <a:r>
              <a:rPr lang="en-US" dirty="0"/>
              <a:t> &amp; </a:t>
            </a:r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RTRIM</a:t>
            </a:r>
            <a:r>
              <a:rPr lang="en-US" dirty="0"/>
              <a:t> – remove </a:t>
            </a:r>
            <a:r>
              <a:rPr lang="en-US" dirty="0">
                <a:solidFill>
                  <a:srgbClr val="F3CD60"/>
                </a:solidFill>
              </a:rPr>
              <a:t>spaces</a:t>
            </a:r>
            <a:r>
              <a:rPr lang="en-US" dirty="0"/>
              <a:t> from either side of string</a:t>
            </a:r>
            <a:endParaRPr lang="en-US" dirty="0">
              <a:solidFill>
                <a:schemeClr val="accent1"/>
              </a:solidFill>
            </a:endParaRPr>
          </a:p>
          <a:p>
            <a:pPr>
              <a:spcBef>
                <a:spcPts val="11400"/>
              </a:spcBef>
            </a:pPr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CHAR_LENGTH</a:t>
            </a:r>
            <a:r>
              <a:rPr lang="en-US" dirty="0">
                <a:solidFill>
                  <a:srgbClr val="F3CD60"/>
                </a:solidFill>
              </a:rPr>
              <a:t> </a:t>
            </a:r>
            <a:r>
              <a:rPr lang="en-US" dirty="0"/>
              <a:t>– count number of characters</a:t>
            </a:r>
          </a:p>
          <a:p>
            <a:pPr>
              <a:spcBef>
                <a:spcPts val="7800"/>
              </a:spcBef>
            </a:pPr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LENGHT</a:t>
            </a:r>
            <a:r>
              <a:rPr lang="en-US" dirty="0"/>
              <a:t> – get number of used bytes (double for Unicode)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Functions (3)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122612" y="4027235"/>
            <a:ext cx="59436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CHAR_LENGTH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122612" y="5703635"/>
            <a:ext cx="59436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LENGTH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122612" y="1907404"/>
            <a:ext cx="5943600" cy="1085237"/>
            <a:chOff x="1217612" y="2023128"/>
            <a:chExt cx="4114800" cy="1085237"/>
          </a:xfrm>
        </p:grpSpPr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1217612" y="2023128"/>
              <a:ext cx="4114800" cy="5447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05000"/>
                </a:lnSpc>
              </a:pPr>
              <a:r>
                <a:rPr lang="en-US" sz="2800" b="1" noProof="1">
                  <a:solidFill>
                    <a:srgbClr val="F3CD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LTRIM</a:t>
              </a: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(</a:t>
              </a:r>
              <a:r>
                <a:rPr lang="en-US" sz="2800" b="1" i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String</a:t>
              </a: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217612" y="2563600"/>
              <a:ext cx="4114800" cy="5447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05000"/>
                </a:lnSpc>
              </a:pPr>
              <a:r>
                <a:rPr lang="en-US" sz="2800" b="1" noProof="1">
                  <a:solidFill>
                    <a:srgbClr val="F3CD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RTRIM</a:t>
              </a: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(</a:t>
              </a:r>
              <a:r>
                <a:rPr lang="en-US" sz="2800" b="1" i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String</a:t>
              </a: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93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&amp;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RIGHT</a:t>
            </a:r>
            <a:r>
              <a:rPr lang="en-US" dirty="0"/>
              <a:t> – get characters from beginning or end of string</a:t>
            </a:r>
          </a:p>
          <a:p>
            <a:pPr>
              <a:spcBef>
                <a:spcPts val="13800"/>
              </a:spcBef>
            </a:pPr>
            <a:r>
              <a:rPr lang="en-US" dirty="0"/>
              <a:t>Example: name shorthand (first 3 letters)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Functions (4)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08212" y="2110870"/>
            <a:ext cx="7772400" cy="1089530"/>
            <a:chOff x="2741612" y="1828800"/>
            <a:chExt cx="6019800" cy="1089530"/>
          </a:xfrm>
        </p:grpSpPr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2741612" y="1828800"/>
              <a:ext cx="6019800" cy="5447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05000"/>
                </a:lnSpc>
              </a:pPr>
              <a:r>
                <a:rPr lang="en-US" sz="2800" b="1" noProof="1">
                  <a:solidFill>
                    <a:srgbClr val="F3CD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LEFT</a:t>
              </a: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(</a:t>
              </a:r>
              <a:r>
                <a:rPr lang="en-US" sz="2800" b="1" i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String</a:t>
              </a: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, </a:t>
              </a:r>
              <a:r>
                <a:rPr lang="en-US" sz="2800" b="1" i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Count</a:t>
              </a: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2741612" y="2373565"/>
              <a:ext cx="6019800" cy="5447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05000"/>
                </a:lnSpc>
              </a:pPr>
              <a:r>
                <a:rPr lang="en-US" sz="2800" b="1" noProof="1">
                  <a:solidFill>
                    <a:srgbClr val="F3CD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RIGHT</a:t>
              </a: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(</a:t>
              </a:r>
              <a:r>
                <a:rPr lang="en-US" sz="2800" b="1" i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String</a:t>
              </a: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, </a:t>
              </a:r>
              <a:r>
                <a:rPr lang="en-US" sz="2800" b="1" i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Count</a:t>
              </a: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)</a:t>
              </a:r>
            </a:p>
          </p:txBody>
        </p:sp>
      </p:grp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208212" y="4493972"/>
            <a:ext cx="7772400" cy="14496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SELECT `id`, `start`,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    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LEFT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(`name`, 3) AS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'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Shorthand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'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FROM `games`;</a:t>
            </a:r>
          </a:p>
        </p:txBody>
      </p:sp>
    </p:spTree>
    <p:extLst>
      <p:ext uri="{BB962C8B-B14F-4D97-AF65-F5344CB8AC3E}">
        <p14:creationId xmlns:p14="http://schemas.microsoft.com/office/powerpoint/2010/main" val="205433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LOWER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&amp;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UPPER</a:t>
            </a:r>
            <a:r>
              <a:rPr lang="en-US" dirty="0"/>
              <a:t> – change letter casing</a:t>
            </a:r>
          </a:p>
          <a:p>
            <a:pPr>
              <a:spcBef>
                <a:spcPts val="12000"/>
              </a:spcBef>
            </a:pPr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REVERSE</a:t>
            </a:r>
            <a:r>
              <a:rPr lang="en-US" dirty="0"/>
              <a:t> – reverse order of all characters in string</a:t>
            </a:r>
          </a:p>
          <a:p>
            <a:pPr>
              <a:spcBef>
                <a:spcPts val="7800"/>
              </a:spcBef>
            </a:pPr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REPEAT</a:t>
            </a:r>
            <a:r>
              <a:rPr lang="en-US" dirty="0"/>
              <a:t> – repeat string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Functions (6)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84512" y="1958470"/>
            <a:ext cx="6019800" cy="1089530"/>
            <a:chOff x="2741612" y="1828800"/>
            <a:chExt cx="6019800" cy="1089530"/>
          </a:xfrm>
        </p:grpSpPr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2741612" y="1828800"/>
              <a:ext cx="6019800" cy="5447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05000"/>
                </a:lnSpc>
              </a:pPr>
              <a:r>
                <a:rPr lang="en-US" sz="2800" b="1" noProof="1">
                  <a:solidFill>
                    <a:srgbClr val="F3CD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LOWER</a:t>
              </a: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(</a:t>
              </a:r>
              <a:r>
                <a:rPr lang="en-US" sz="2800" b="1" i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String</a:t>
              </a: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2741612" y="2373565"/>
              <a:ext cx="6019800" cy="5447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05000"/>
                </a:lnSpc>
              </a:pPr>
              <a:r>
                <a:rPr lang="en-US" sz="2800" b="1" noProof="1">
                  <a:solidFill>
                    <a:srgbClr val="F3CD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UPPER</a:t>
              </a: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(</a:t>
              </a:r>
              <a:r>
                <a:rPr lang="en-US" sz="2800" b="1" i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String</a:t>
              </a: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)</a:t>
              </a:r>
            </a:p>
          </p:txBody>
        </p:sp>
      </p:grp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084512" y="4114800"/>
            <a:ext cx="60198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REVERSE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084512" y="5726365"/>
            <a:ext cx="60198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REPEAT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String, Count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770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LOCATE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– locate specific pattern (substring) in string</a:t>
            </a:r>
          </a:p>
          <a:p>
            <a:pPr>
              <a:spcBef>
                <a:spcPts val="13800"/>
              </a:spcBef>
            </a:pPr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INSERT</a:t>
            </a:r>
            <a:r>
              <a:rPr lang="en-US" dirty="0"/>
              <a:t> – insert substring at specific position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Functions (7)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370012" y="2657478"/>
            <a:ext cx="94488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LOCATE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Pattern, String,[Position]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368424" y="4495800"/>
            <a:ext cx="94488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INSERT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String, Position, Length, Substring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7085012" y="1704978"/>
            <a:ext cx="3581400" cy="611443"/>
          </a:xfrm>
          <a:prstGeom prst="wedgeRoundRectCallout">
            <a:avLst>
              <a:gd name="adj1" fmla="val -46655"/>
              <a:gd name="adj2" fmla="val 11505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If omitted, begins at 1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6" name="AutoShape 5"/>
          <p:cNvSpPr>
            <a:spLocks noChangeArrowheads="1"/>
          </p:cNvSpPr>
          <p:nvPr/>
        </p:nvSpPr>
        <p:spPr bwMode="auto">
          <a:xfrm>
            <a:off x="4341812" y="5418033"/>
            <a:ext cx="3581400" cy="868963"/>
          </a:xfrm>
          <a:prstGeom prst="wedgeRoundRectCallout">
            <a:avLst>
              <a:gd name="adj1" fmla="val 28403"/>
              <a:gd name="adj2" fmla="val -9261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Number of characters</a:t>
            </a:r>
          </a:p>
          <a:p>
            <a:pPr algn="ctr"/>
            <a:r>
              <a:rPr lang="en-US" sz="2800" dirty="0">
                <a:solidFill>
                  <a:srgbClr val="FFFFFF"/>
                </a:solidFill>
              </a:rPr>
              <a:t>to delete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13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1" grpId="0" animBg="1"/>
      <p:bldP spid="13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929562"/>
            <a:ext cx="10363200" cy="1568497"/>
          </a:xfrm>
        </p:spPr>
        <p:txBody>
          <a:bodyPr/>
          <a:lstStyle/>
          <a:p>
            <a:r>
              <a:rPr lang="en-US" dirty="0"/>
              <a:t>Arithmetical Operators and Numeric Functions</a:t>
            </a:r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212" y="1038683"/>
            <a:ext cx="6476999" cy="431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873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" name="Мащабиране на раздел 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4059618"/>
                  </p:ext>
                </p:extLst>
              </p:nvPr>
            </p:nvGraphicFramePr>
            <p:xfrm>
              <a:off x="213731" y="1447800"/>
              <a:ext cx="3792079" cy="2133600"/>
            </p:xfrm>
            <a:graphic>
              <a:graphicData uri="http://schemas.microsoft.com/office/powerpoint/2016/sectionzoom">
                <psez:sectionZm>
                  <psez:sectionZmObj sectionId="{9CA83AB3-6C93-4280-B1AC-5AD2CE52955F}">
                    <psez:zmPr id="{EE8ED41D-8B69-44D4-AA1E-60ED31F2A891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79" cy="2133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" name="Мащабиране на раздел 4">
                <a:hlinkClick r:id="rId4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3731" y="1447800"/>
                <a:ext cx="3792079" cy="21336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7" name="Мащабиране на раздел 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38568213"/>
                  </p:ext>
                </p:extLst>
              </p:nvPr>
            </p:nvGraphicFramePr>
            <p:xfrm>
              <a:off x="4189191" y="1437861"/>
              <a:ext cx="3792079" cy="2133600"/>
            </p:xfrm>
            <a:graphic>
              <a:graphicData uri="http://schemas.microsoft.com/office/powerpoint/2016/sectionzoom">
                <psez:sectionZm>
                  <psez:sectionZmObj sectionId="{6B5BB769-79B3-4160-A4E5-8D614393DD39}">
                    <psez:zmPr id="{D0E9CC92-AA42-40C5-AE0F-8A170DF9DB1E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79" cy="2133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7" name="Мащабиране на раздел 6">
                <a:hlinkClick r:id="rId7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89191" y="1437861"/>
                <a:ext cx="3792079" cy="21336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9" name="Мащабиране на раздел 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14148282"/>
                  </p:ext>
                </p:extLst>
              </p:nvPr>
            </p:nvGraphicFramePr>
            <p:xfrm>
              <a:off x="8164651" y="1437861"/>
              <a:ext cx="3792079" cy="2133600"/>
            </p:xfrm>
            <a:graphic>
              <a:graphicData uri="http://schemas.microsoft.com/office/powerpoint/2016/sectionzoom">
                <psez:sectionZm>
                  <psez:sectionZmObj sectionId="{CEFBAC4D-3F1F-4B02-832D-4837550DC4B7}">
                    <psez:zmPr id="{DED98979-F92F-4D30-9FAF-F1A7FA86D6F7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79" cy="2133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9" name="Мащабиране на раздел 8">
                <a:hlinkClick r:id="rId10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64651" y="1437861"/>
                <a:ext cx="3792079" cy="21336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1" name="Мащабиране на раздел 1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94371169"/>
                  </p:ext>
                </p:extLst>
              </p:nvPr>
            </p:nvGraphicFramePr>
            <p:xfrm>
              <a:off x="2217291" y="3888018"/>
              <a:ext cx="3792079" cy="2133600"/>
            </p:xfrm>
            <a:graphic>
              <a:graphicData uri="http://schemas.microsoft.com/office/powerpoint/2016/sectionzoom">
                <psez:sectionZm>
                  <psez:sectionZmObj sectionId="{B830CC83-893B-4008-A66F-DC210F7B5414}">
                    <psez:zmPr id="{E134A50A-1BA3-41E6-A353-8609F72675A7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79" cy="2133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1" name="Мащабиране на раздел 10">
                <a:hlinkClick r:id="rId13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17291" y="3888018"/>
                <a:ext cx="3792079" cy="21336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3" name="Мащабиране на раздел 1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46863512"/>
                  </p:ext>
                </p:extLst>
              </p:nvPr>
            </p:nvGraphicFramePr>
            <p:xfrm>
              <a:off x="6268611" y="3888018"/>
              <a:ext cx="3792079" cy="2133600"/>
            </p:xfrm>
            <a:graphic>
              <a:graphicData uri="http://schemas.microsoft.com/office/powerpoint/2016/sectionzoom">
                <psez:sectionZm>
                  <psez:sectionZmObj sectionId="{A0D8A753-109C-4C9E-8E2C-57D4E25D908B}">
                    <psez:zmPr id="{6F777034-861A-409A-A8C9-11A9D4DAD50D}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79" cy="2133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3" name="Мащабиране на раздел 12">
                <a:hlinkClick r:id="rId16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68611" y="3888018"/>
                <a:ext cx="3792079" cy="21336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Supported common arithmetic operators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Arithmetical Operators</a:t>
            </a:r>
          </a:p>
        </p:txBody>
      </p:sp>
      <p:graphicFrame>
        <p:nvGraphicFramePr>
          <p:cNvPr id="12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0957101"/>
              </p:ext>
            </p:extLst>
          </p:nvPr>
        </p:nvGraphicFramePr>
        <p:xfrm>
          <a:off x="2952336" y="2287301"/>
          <a:ext cx="6280975" cy="3581400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8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801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Name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Description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DIV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Integer division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/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Division operator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-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Minus Operator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%, MOD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Modulo operator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+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Addition operator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*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Multiplication operator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6284809"/>
                  </a:ext>
                </a:extLst>
              </a:tr>
              <a:tr h="45110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0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-</a:t>
                      </a: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 (arg)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Change sign of argument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803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796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815" y="1063771"/>
            <a:ext cx="11804822" cy="5570355"/>
          </a:xfrm>
        </p:spPr>
        <p:txBody>
          <a:bodyPr/>
          <a:lstStyle/>
          <a:p>
            <a:r>
              <a:rPr lang="en-US" dirty="0"/>
              <a:t>Used primarily for numeric </a:t>
            </a:r>
            <a:r>
              <a:rPr lang="en-US" dirty="0">
                <a:solidFill>
                  <a:srgbClr val="F3CD60"/>
                </a:solidFill>
              </a:rPr>
              <a:t>manipulation</a:t>
            </a:r>
            <a:r>
              <a:rPr lang="en-US" dirty="0"/>
              <a:t> and/or mathematical </a:t>
            </a:r>
            <a:r>
              <a:rPr lang="en-US" dirty="0">
                <a:solidFill>
                  <a:srgbClr val="F3CD60"/>
                </a:solidFill>
              </a:rPr>
              <a:t>calculations</a:t>
            </a:r>
          </a:p>
          <a:p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PI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– get the value of Pi (15 –digit precision)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ABS</a:t>
            </a:r>
            <a:r>
              <a:rPr lang="en-US" dirty="0"/>
              <a:t> – absolute value</a:t>
            </a:r>
          </a:p>
          <a:p>
            <a:pPr marL="0" indent="0">
              <a:buNone/>
            </a:pPr>
            <a:endParaRPr lang="en-US" dirty="0"/>
          </a:p>
          <a:p>
            <a:endParaRPr lang="en-US" dirty="0">
              <a:solidFill>
                <a:srgbClr val="F3CD60"/>
              </a:solidFill>
            </a:endParaRPr>
          </a:p>
          <a:p>
            <a:endParaRPr lang="en-US" dirty="0">
              <a:solidFill>
                <a:srgbClr val="F3CD60"/>
              </a:solidFill>
            </a:endParaRPr>
          </a:p>
          <a:p>
            <a:pPr lvl="1"/>
            <a:endParaRPr lang="en-US" dirty="0">
              <a:solidFill>
                <a:srgbClr val="F3CD6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Functions </a:t>
            </a: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2883579" y="3319847"/>
            <a:ext cx="64008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SELECT</a:t>
            </a: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PI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() </a:t>
            </a:r>
            <a:r>
              <a:rPr lang="en-US" sz="2800" b="1" noProof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+0.000000000000000</a:t>
            </a: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2890826" y="5257800"/>
            <a:ext cx="64008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ABS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Value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  <a:endParaRPr lang="en-US" sz="2800" b="1" noProof="1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23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0"/>
              </a:spcBef>
            </a:pPr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SQRT</a:t>
            </a:r>
            <a:r>
              <a:rPr lang="en-US" dirty="0"/>
              <a:t> – square root</a:t>
            </a:r>
          </a:p>
          <a:p>
            <a:pPr>
              <a:spcBef>
                <a:spcPts val="6000"/>
              </a:spcBef>
            </a:pPr>
            <a:endParaRPr lang="en-US" dirty="0"/>
          </a:p>
          <a:p>
            <a:pPr>
              <a:spcBef>
                <a:spcPts val="6000"/>
              </a:spcBef>
            </a:pPr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POW</a:t>
            </a:r>
            <a:r>
              <a:rPr lang="en-US" dirty="0"/>
              <a:t> – raise value to desired exponent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Functions (2)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892424" y="2261901"/>
            <a:ext cx="64008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SQRT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Value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  <a:endParaRPr lang="en-US" sz="2800" b="1" noProof="1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892424" y="5029200"/>
            <a:ext cx="64008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POW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Value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  <a:r>
              <a:rPr lang="en-US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Exponent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  <a:endParaRPr lang="en-US" sz="2800" b="1" noProof="1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4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CONV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– Converts numbers between different number bases</a:t>
            </a:r>
          </a:p>
          <a:p>
            <a:pPr>
              <a:spcBef>
                <a:spcPts val="7800"/>
              </a:spcBef>
            </a:pPr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ROUND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– obtain desired precision</a:t>
            </a:r>
          </a:p>
          <a:p>
            <a:pPr>
              <a:spcBef>
                <a:spcPts val="7800"/>
              </a:spcBef>
            </a:pPr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FLOOR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&amp;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CEILING</a:t>
            </a:r>
            <a:r>
              <a:rPr lang="en-US" dirty="0"/>
              <a:t> – return the nearest integer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Functions (3)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894012" y="3646235"/>
            <a:ext cx="64008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ROUND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Value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  <a:r>
              <a:rPr lang="en-US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Precision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  <a:endParaRPr lang="en-US" sz="2800" b="1" noProof="1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894012" y="1959684"/>
            <a:ext cx="64008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CONV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Value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  <a:r>
              <a:rPr lang="en-US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from_base,to_base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  <a:endParaRPr lang="en-US" sz="2800" b="1" noProof="1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7085012" y="2903676"/>
            <a:ext cx="3651350" cy="611443"/>
          </a:xfrm>
          <a:prstGeom prst="wedgeRoundRectCallout">
            <a:avLst>
              <a:gd name="adj1" fmla="val -52569"/>
              <a:gd name="adj2" fmla="val 8721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Can be negative</a:t>
            </a:r>
            <a:endParaRPr lang="bg-BG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894012" y="5181600"/>
            <a:ext cx="6400800" cy="1089530"/>
            <a:chOff x="2894012" y="5181600"/>
            <a:chExt cx="6400800" cy="1089530"/>
          </a:xfrm>
        </p:grpSpPr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2894012" y="5181600"/>
              <a:ext cx="6400800" cy="5447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05000"/>
                </a:lnSpc>
              </a:pPr>
              <a:r>
                <a:rPr lang="en-US" sz="2800" b="1" noProof="1">
                  <a:solidFill>
                    <a:srgbClr val="F3CD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FLOOR</a:t>
              </a: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(</a:t>
              </a:r>
              <a:r>
                <a:rPr lang="en-US" sz="2800" b="1" i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Value</a:t>
              </a: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)</a:t>
              </a:r>
              <a:endParaRPr lang="en-US" sz="2800" b="1" noProof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894012" y="5726365"/>
              <a:ext cx="6400800" cy="5447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05000"/>
                </a:lnSpc>
              </a:pPr>
              <a:r>
                <a:rPr lang="en-US" sz="2800" b="1" noProof="1">
                  <a:solidFill>
                    <a:srgbClr val="F3CD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CEILING</a:t>
              </a: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(</a:t>
              </a:r>
              <a:r>
                <a:rPr lang="en-US" sz="2800" b="1" i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Value</a:t>
              </a: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)</a:t>
              </a:r>
              <a:endParaRPr lang="en-US" sz="2800" b="1" noProof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709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SIGN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– returns +1, -1 or 0, depending on value sign</a:t>
            </a:r>
          </a:p>
          <a:p>
            <a:pPr>
              <a:spcBef>
                <a:spcPts val="9000"/>
              </a:spcBef>
            </a:pPr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RAND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– get a random value in range [0,1)</a:t>
            </a:r>
          </a:p>
          <a:p>
            <a:pPr lvl="1"/>
            <a:r>
              <a:rPr lang="en-US" dirty="0"/>
              <a:t>If </a:t>
            </a:r>
            <a:r>
              <a:rPr lang="en-US" b="1" dirty="0">
                <a:solidFill>
                  <a:srgbClr val="F3CD60"/>
                </a:solidFill>
              </a:rPr>
              <a:t>Seed</a:t>
            </a:r>
            <a:r>
              <a:rPr lang="en-US" dirty="0"/>
              <a:t> is not specified, one is assigned at random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Functions (4)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894012" y="2092955"/>
            <a:ext cx="64008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SIGN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Value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  <a:endParaRPr lang="en-US" sz="2800" b="1" noProof="1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864121" y="4876800"/>
            <a:ext cx="6400800" cy="1089530"/>
            <a:chOff x="2894012" y="4549270"/>
            <a:chExt cx="6400800" cy="1089530"/>
          </a:xfrm>
        </p:grpSpPr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2894012" y="4549270"/>
              <a:ext cx="6400800" cy="5447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05000"/>
                </a:lnSpc>
              </a:pPr>
              <a:r>
                <a:rPr lang="en-US" sz="2800" b="1" noProof="1">
                  <a:solidFill>
                    <a:srgbClr val="F3CD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RAND</a:t>
              </a: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()</a:t>
              </a:r>
              <a:endParaRPr lang="en-US" sz="2800" b="1" noProof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894012" y="5094035"/>
              <a:ext cx="6400800" cy="5447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05000"/>
                </a:lnSpc>
              </a:pPr>
              <a:r>
                <a:rPr lang="en-US" sz="2800" b="1" noProof="1">
                  <a:solidFill>
                    <a:srgbClr val="F3CD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RAND</a:t>
              </a: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(</a:t>
              </a:r>
              <a:r>
                <a:rPr lang="en-US" sz="2800" b="1" i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Seed</a:t>
              </a: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)</a:t>
              </a:r>
              <a:endParaRPr lang="en-US" sz="2800" b="1" noProof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072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Functions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359" y="762000"/>
            <a:ext cx="3720108" cy="390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906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EXTRACT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– extract a segment from a date as an integer</a:t>
            </a:r>
          </a:p>
          <a:p>
            <a:pPr lvl="1">
              <a:spcBef>
                <a:spcPts val="8400"/>
              </a:spcBef>
            </a:pPr>
            <a:r>
              <a:rPr lang="en-US" sz="2800" b="1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Part</a:t>
            </a:r>
            <a:r>
              <a:rPr lang="en-US" dirty="0"/>
              <a:t> can be any part and format of date or time</a:t>
            </a:r>
          </a:p>
          <a:p>
            <a:pPr>
              <a:spcBef>
                <a:spcPts val="17400"/>
              </a:spcBef>
            </a:pPr>
            <a:r>
              <a:rPr lang="en-US" dirty="0"/>
              <a:t>For a full list, see the </a:t>
            </a:r>
            <a:r>
              <a:rPr lang="en-US" dirty="0">
                <a:hlinkClick r:id="rId2"/>
              </a:rPr>
              <a:t>official documentation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Functions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580604" y="2046035"/>
            <a:ext cx="7027616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EXTRACT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Part FROM Date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  <a:endParaRPr lang="en-US" sz="2800" b="1" noProof="1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580604" y="3733800"/>
            <a:ext cx="7027616" cy="1634295"/>
            <a:chOff x="2360612" y="3733800"/>
            <a:chExt cx="7027616" cy="1634295"/>
          </a:xfrm>
        </p:grpSpPr>
        <p:grpSp>
          <p:nvGrpSpPr>
            <p:cNvPr id="15" name="Group 14"/>
            <p:cNvGrpSpPr/>
            <p:nvPr/>
          </p:nvGrpSpPr>
          <p:grpSpPr>
            <a:xfrm>
              <a:off x="2360612" y="3733800"/>
              <a:ext cx="3276600" cy="1634295"/>
              <a:chOff x="2360612" y="3505200"/>
              <a:chExt cx="3276600" cy="1634295"/>
            </a:xfrm>
          </p:grpSpPr>
          <p:sp>
            <p:nvSpPr>
              <p:cNvPr id="8" name="Rectangle 7"/>
              <p:cNvSpPr>
                <a:spLocks noChangeArrowheads="1"/>
              </p:cNvSpPr>
              <p:nvPr/>
            </p:nvSpPr>
            <p:spPr bwMode="auto">
              <a:xfrm>
                <a:off x="2360612" y="3505200"/>
                <a:ext cx="3276600" cy="54476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2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5000"/>
                  </a:lnSpc>
                </a:pPr>
                <a:r>
                  <a:rPr lang="en-US" sz="2800" b="1" noProof="1">
                    <a:solidFill>
                      <a:srgbClr val="F3CD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Arial" panose="020B0604020202020204" pitchFamily="34" charset="0"/>
                  </a:rPr>
                  <a:t>year, %Y, %y</a:t>
                </a:r>
              </a:p>
            </p:txBody>
          </p:sp>
          <p:sp>
            <p:nvSpPr>
              <p:cNvPr id="11" name="Rectangle 10"/>
              <p:cNvSpPr>
                <a:spLocks noChangeArrowheads="1"/>
              </p:cNvSpPr>
              <p:nvPr/>
            </p:nvSpPr>
            <p:spPr bwMode="auto">
              <a:xfrm>
                <a:off x="2360612" y="4049965"/>
                <a:ext cx="3276600" cy="54476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2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5000"/>
                  </a:lnSpc>
                </a:pPr>
                <a:r>
                  <a:rPr lang="en-US" sz="2800" b="1" noProof="1">
                    <a:solidFill>
                      <a:srgbClr val="F3CD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Arial" panose="020B0604020202020204" pitchFamily="34" charset="0"/>
                  </a:rPr>
                  <a:t>month, %M, %m</a:t>
                </a:r>
              </a:p>
            </p:txBody>
          </p:sp>
          <p:sp>
            <p:nvSpPr>
              <p:cNvPr id="14" name="Rectangle 13"/>
              <p:cNvSpPr>
                <a:spLocks noChangeArrowheads="1"/>
              </p:cNvSpPr>
              <p:nvPr/>
            </p:nvSpPr>
            <p:spPr bwMode="auto">
              <a:xfrm>
                <a:off x="2360612" y="4594730"/>
                <a:ext cx="3276600" cy="54476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2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5000"/>
                  </a:lnSpc>
                </a:pPr>
                <a:r>
                  <a:rPr lang="en-US" sz="2800" b="1" noProof="1">
                    <a:solidFill>
                      <a:srgbClr val="F3CD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Arial" panose="020B0604020202020204" pitchFamily="34" charset="0"/>
                  </a:rPr>
                  <a:t>day, %w, %D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111628" y="3733800"/>
              <a:ext cx="3276600" cy="1634295"/>
              <a:chOff x="2360612" y="3505200"/>
              <a:chExt cx="3276600" cy="1634295"/>
            </a:xfrm>
          </p:grpSpPr>
          <p:sp>
            <p:nvSpPr>
              <p:cNvPr id="17" name="Rectangle 16"/>
              <p:cNvSpPr>
                <a:spLocks noChangeArrowheads="1"/>
              </p:cNvSpPr>
              <p:nvPr/>
            </p:nvSpPr>
            <p:spPr bwMode="auto">
              <a:xfrm>
                <a:off x="2360612" y="3505200"/>
                <a:ext cx="3276600" cy="54476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2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5000"/>
                  </a:lnSpc>
                </a:pPr>
                <a:r>
                  <a:rPr lang="en-US" sz="2800" b="1" noProof="1">
                    <a:solidFill>
                      <a:srgbClr val="F3CD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Arial" panose="020B0604020202020204" pitchFamily="34" charset="0"/>
                  </a:rPr>
                  <a:t>YEAR</a:t>
                </a:r>
                <a:r>
                  <a:rPr lang="en-US" sz="2800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Arial" panose="020B0604020202020204" pitchFamily="34" charset="0"/>
                  </a:rPr>
                  <a:t>(</a:t>
                </a:r>
                <a:r>
                  <a:rPr lang="en-US" sz="2800" b="1" i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Arial" panose="020B0604020202020204" pitchFamily="34" charset="0"/>
                  </a:rPr>
                  <a:t>Date</a:t>
                </a:r>
                <a:r>
                  <a:rPr lang="en-US" sz="2800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Arial" panose="020B0604020202020204" pitchFamily="34" charset="0"/>
                  </a:rPr>
                  <a:t>)</a:t>
                </a:r>
                <a:endParaRPr lang="en-US" sz="2800" b="1" noProof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Rectangle 17"/>
              <p:cNvSpPr>
                <a:spLocks noChangeArrowheads="1"/>
              </p:cNvSpPr>
              <p:nvPr/>
            </p:nvSpPr>
            <p:spPr bwMode="auto">
              <a:xfrm>
                <a:off x="2360612" y="4049965"/>
                <a:ext cx="3276600" cy="54476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2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5000"/>
                  </a:lnSpc>
                </a:pPr>
                <a:r>
                  <a:rPr lang="en-US" sz="2800" b="1" noProof="1">
                    <a:solidFill>
                      <a:srgbClr val="F3CD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Arial" panose="020B0604020202020204" pitchFamily="34" charset="0"/>
                  </a:rPr>
                  <a:t>MONTH</a:t>
                </a:r>
                <a:r>
                  <a:rPr lang="en-US" sz="2800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Arial" panose="020B0604020202020204" pitchFamily="34" charset="0"/>
                  </a:rPr>
                  <a:t>(</a:t>
                </a:r>
                <a:r>
                  <a:rPr lang="en-US" sz="2800" b="1" i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Arial" panose="020B0604020202020204" pitchFamily="34" charset="0"/>
                  </a:rPr>
                  <a:t>Date</a:t>
                </a:r>
                <a:r>
                  <a:rPr lang="en-US" sz="2800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Arial" panose="020B0604020202020204" pitchFamily="34" charset="0"/>
                  </a:rPr>
                  <a:t>)</a:t>
                </a:r>
                <a:endParaRPr lang="en-US" sz="2800" b="1" noProof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Rectangle 18"/>
              <p:cNvSpPr>
                <a:spLocks noChangeArrowheads="1"/>
              </p:cNvSpPr>
              <p:nvPr/>
            </p:nvSpPr>
            <p:spPr bwMode="auto">
              <a:xfrm>
                <a:off x="2360612" y="4594730"/>
                <a:ext cx="3276600" cy="54476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2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5000"/>
                  </a:lnSpc>
                </a:pPr>
                <a:r>
                  <a:rPr lang="en-US" sz="2800" b="1" noProof="1">
                    <a:solidFill>
                      <a:srgbClr val="F3CD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Arial" panose="020B0604020202020204" pitchFamily="34" charset="0"/>
                  </a:rPr>
                  <a:t>DAY</a:t>
                </a:r>
                <a:r>
                  <a:rPr lang="en-US" sz="2800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Arial" panose="020B0604020202020204" pitchFamily="34" charset="0"/>
                  </a:rPr>
                  <a:t>(</a:t>
                </a:r>
                <a:r>
                  <a:rPr lang="en-US" sz="2800" b="1" i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Arial" panose="020B0604020202020204" pitchFamily="34" charset="0"/>
                  </a:rPr>
                  <a:t>Date</a:t>
                </a:r>
                <a:r>
                  <a:rPr lang="en-US" sz="2800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Arial" panose="020B0604020202020204" pitchFamily="34" charset="0"/>
                  </a:rPr>
                  <a:t>)</a:t>
                </a:r>
                <a:endParaRPr lang="en-US" sz="2800" b="1" noProof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0177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TIMESTAMPDIFF</a:t>
            </a:r>
            <a:r>
              <a:rPr lang="bg-BG" b="1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dirty="0"/>
              <a:t>–</a:t>
            </a:r>
            <a:r>
              <a:rPr lang="bg-BG" dirty="0"/>
              <a:t> </a:t>
            </a:r>
            <a:r>
              <a:rPr lang="en-US" dirty="0"/>
              <a:t>find difference between two dates</a:t>
            </a:r>
            <a:endParaRPr lang="bg-BG" dirty="0"/>
          </a:p>
          <a:p>
            <a:endParaRPr lang="bg-BG" dirty="0"/>
          </a:p>
          <a:p>
            <a:endParaRPr lang="en-US" dirty="0"/>
          </a:p>
          <a:p>
            <a:pPr lvl="1">
              <a:spcBef>
                <a:spcPts val="8400"/>
              </a:spcBef>
            </a:pPr>
            <a:r>
              <a:rPr lang="en-US" sz="2800" b="1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Part</a:t>
            </a:r>
            <a:r>
              <a:rPr lang="en-US" dirty="0"/>
              <a:t> can be any part and format of date or time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Functions (2)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44624" y="3119151"/>
            <a:ext cx="92964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TIMESTAMPDIFF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Part, FirstDate, SecondDate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  <a:endParaRPr lang="en-US" sz="2800" b="1" noProof="1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01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employee experience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Functions </a:t>
            </a:r>
            <a:r>
              <a:rPr lang="bg-BG" dirty="0"/>
              <a:t>- </a:t>
            </a:r>
            <a:r>
              <a:rPr lang="en-US" dirty="0"/>
              <a:t>Example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759618" y="2362200"/>
            <a:ext cx="10666412" cy="19020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SELECT `employee_id`, `first_name`, `last_name`,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    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TIMESTAMPDIFF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year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`hire_date`, '2017-05-31')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  AS 'Years In Service'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FROM `employees`</a:t>
            </a: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2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query to calculate how many days have authors lived</a:t>
            </a:r>
          </a:p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TIMESTAMPDIFF</a:t>
            </a:r>
          </a:p>
          <a:p>
            <a:pPr lvl="1"/>
            <a:r>
              <a:rPr lang="en-US" dirty="0"/>
              <a:t>Query book_library database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Days Lived</a:t>
            </a:r>
          </a:p>
        </p:txBody>
      </p:sp>
      <p:pic>
        <p:nvPicPr>
          <p:cNvPr id="7" name="Картина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212" y="2261901"/>
            <a:ext cx="4426927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96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#JavaDB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4142445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Days Lived</a:t>
            </a:r>
            <a:r>
              <a:rPr lang="bg-BG" dirty="0"/>
              <a:t> - </a:t>
            </a:r>
            <a:r>
              <a:rPr lang="en-US" dirty="0"/>
              <a:t>Solution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1217612" y="1295400"/>
            <a:ext cx="101346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SELECT  concat(first_name, ' ', last_name) as 'Full Name', </a:t>
            </a:r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TIMESTAMPDIFF</a:t>
            </a:r>
            <a:r>
              <a:rPr lang="en-US" b="1" dirty="0">
                <a:latin typeface="Consolas" panose="020B0609020204030204" pitchFamily="49" charset="0"/>
              </a:rPr>
              <a:t>(DAY, born, died) as 'Days Lived' </a:t>
            </a:r>
          </a:p>
          <a:p>
            <a:r>
              <a:rPr lang="en-US" b="1" dirty="0">
                <a:latin typeface="Consolas" panose="020B0609020204030204" pitchFamily="49" charset="0"/>
              </a:rPr>
              <a:t>FROM authors;</a:t>
            </a:r>
          </a:p>
          <a:p>
            <a:endParaRPr lang="en-US" b="1" dirty="0">
              <a:latin typeface="Consolas" panose="020B0609020204030204" pitchFamily="49" charset="0"/>
            </a:endParaRPr>
          </a:p>
        </p:txBody>
      </p:sp>
      <p:sp>
        <p:nvSpPr>
          <p:cNvPr id="7" name="Стрелка надолу 6"/>
          <p:cNvSpPr/>
          <p:nvPr/>
        </p:nvSpPr>
        <p:spPr>
          <a:xfrm>
            <a:off x="6094412" y="3205008"/>
            <a:ext cx="3810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8" name="Картина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712" y="3925957"/>
            <a:ext cx="3200400" cy="255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2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595" y="1074656"/>
            <a:ext cx="11804822" cy="557035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DATE_FORMAT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dirty="0"/>
              <a:t>– formats the date value according to the format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NOW</a:t>
            </a:r>
            <a:r>
              <a:rPr lang="en-US" dirty="0"/>
              <a:t> – obtain current date and time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Functions (3)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774858" y="2926603"/>
            <a:ext cx="106680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SELECT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DATE</a:t>
            </a:r>
            <a:r>
              <a:rPr lang="bg-BG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_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FORMAT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('2017/05/31', '%Y %b %D') AS 'Date';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070258" y="5246851"/>
            <a:ext cx="80772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SELECT</a:t>
            </a: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NOW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();</a:t>
            </a:r>
            <a:endParaRPr lang="en-US" sz="2800" b="1" noProof="1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89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Wildcards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Selecting results by partial match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2" y="1224438"/>
            <a:ext cx="5029202" cy="33475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612922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substitute any other character(s) in a string</a:t>
            </a:r>
          </a:p>
          <a:p>
            <a:pPr lvl="1"/>
            <a:r>
              <a:rPr lang="en-US" b="1" dirty="0"/>
              <a:t>'</a:t>
            </a:r>
            <a:r>
              <a:rPr lang="en-US" b="1" dirty="0">
                <a:solidFill>
                  <a:srgbClr val="F3CD60"/>
                </a:solidFill>
              </a:rPr>
              <a:t>%</a:t>
            </a:r>
            <a:r>
              <a:rPr lang="en-US" b="1" dirty="0"/>
              <a:t>'</a:t>
            </a:r>
            <a:r>
              <a:rPr lang="en-US" dirty="0"/>
              <a:t> - represents zero, one, or multiple characters</a:t>
            </a:r>
          </a:p>
          <a:p>
            <a:pPr lvl="1"/>
            <a:r>
              <a:rPr lang="en-US" b="1" dirty="0"/>
              <a:t>'</a:t>
            </a:r>
            <a:r>
              <a:rPr lang="en-US" b="1" dirty="0">
                <a:solidFill>
                  <a:srgbClr val="F3CD60"/>
                </a:solidFill>
              </a:rPr>
              <a:t>_</a:t>
            </a:r>
            <a:r>
              <a:rPr lang="en-US" b="1" dirty="0"/>
              <a:t>'</a:t>
            </a:r>
            <a:r>
              <a:rPr lang="en-US" dirty="0"/>
              <a:t> - represents a single character</a:t>
            </a:r>
          </a:p>
          <a:p>
            <a:pPr lvl="1"/>
            <a:r>
              <a:rPr lang="en-US" dirty="0"/>
              <a:t>Can be used in combinations</a:t>
            </a:r>
          </a:p>
          <a:p>
            <a:r>
              <a:rPr lang="en-US" dirty="0"/>
              <a:t>Used with </a:t>
            </a:r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LIKE</a:t>
            </a:r>
            <a:r>
              <a:rPr lang="en-US" dirty="0"/>
              <a:t> operator in a </a:t>
            </a:r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WHERE</a:t>
            </a:r>
            <a:r>
              <a:rPr lang="en-US" dirty="0"/>
              <a:t> clause</a:t>
            </a:r>
          </a:p>
          <a:p>
            <a:pPr lvl="1"/>
            <a:r>
              <a:rPr lang="en-US" dirty="0"/>
              <a:t>Similar to </a:t>
            </a:r>
            <a:r>
              <a:rPr lang="en-US" dirty="0">
                <a:solidFill>
                  <a:srgbClr val="F3CD60"/>
                </a:solidFill>
              </a:rPr>
              <a:t>Regular Expressions</a:t>
            </a:r>
          </a:p>
          <a:p>
            <a:pPr marL="377887" lvl="1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13" y="40341"/>
            <a:ext cx="9577597" cy="1110780"/>
          </a:xfrm>
        </p:spPr>
        <p:txBody>
          <a:bodyPr/>
          <a:lstStyle/>
          <a:p>
            <a:r>
              <a:rPr lang="en-US" dirty="0"/>
              <a:t>Wildcards</a:t>
            </a:r>
          </a:p>
        </p:txBody>
      </p:sp>
    </p:spTree>
    <p:extLst>
      <p:ext uri="{BB962C8B-B14F-4D97-AF65-F5344CB8AC3E}">
        <p14:creationId xmlns:p14="http://schemas.microsoft.com/office/powerpoint/2010/main" val="406254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Find any values that start with "a"</a:t>
            </a:r>
          </a:p>
          <a:p>
            <a:endParaRPr lang="en-US" dirty="0"/>
          </a:p>
          <a:p>
            <a:r>
              <a:rPr lang="en-US" dirty="0"/>
              <a:t>Find any values that have "r" in second position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Finds any values that starts with "a" and ends with "o"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13" y="40341"/>
            <a:ext cx="9577597" cy="1110780"/>
          </a:xfrm>
        </p:spPr>
        <p:txBody>
          <a:bodyPr/>
          <a:lstStyle/>
          <a:p>
            <a:r>
              <a:rPr lang="en-US" dirty="0"/>
              <a:t>Wildcards - Examples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292224" y="1981590"/>
            <a:ext cx="9601200" cy="5016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defTabSz="914400" eaLnBrk="0" fontAlgn="base" hangingPunct="0">
              <a:lnSpc>
                <a:spcPct val="95000"/>
              </a:lnSpc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</a:pPr>
            <a:r>
              <a:rPr kumimoji="1" lang="en-US" sz="2800" b="1" noProof="1">
                <a:solidFill>
                  <a:srgbClr val="F3CD60"/>
                </a:solidFill>
                <a:latin typeface="Consolas" pitchFamily="49" charset="0"/>
              </a:rPr>
              <a:t>WHERE</a:t>
            </a:r>
            <a:r>
              <a:rPr kumimoji="1" lang="en-US" sz="2800" b="1" noProof="1">
                <a:latin typeface="Consolas" pitchFamily="49" charset="0"/>
              </a:rPr>
              <a:t> CustomerName </a:t>
            </a:r>
            <a:r>
              <a:rPr kumimoji="1" lang="en-US" sz="2800" b="1" noProof="1">
                <a:solidFill>
                  <a:srgbClr val="F3CD60"/>
                </a:solidFill>
                <a:latin typeface="Consolas" pitchFamily="49" charset="0"/>
              </a:rPr>
              <a:t>LIKE</a:t>
            </a:r>
            <a:r>
              <a:rPr kumimoji="1" lang="en-US" sz="2800" b="1" noProof="1">
                <a:latin typeface="Consolas" pitchFamily="49" charset="0"/>
              </a:rPr>
              <a:t> '</a:t>
            </a:r>
            <a:r>
              <a:rPr kumimoji="1" lang="en-US" sz="2800" b="1" noProof="1">
                <a:solidFill>
                  <a:srgbClr val="F3CD60"/>
                </a:solidFill>
                <a:latin typeface="Consolas" pitchFamily="49" charset="0"/>
              </a:rPr>
              <a:t>a%</a:t>
            </a:r>
            <a:r>
              <a:rPr kumimoji="1" lang="en-US" sz="2800" b="1" noProof="1">
                <a:latin typeface="Consolas" pitchFamily="49" charset="0"/>
              </a:rPr>
              <a:t>';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292224" y="3343208"/>
            <a:ext cx="9601200" cy="5016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defTabSz="914400" eaLnBrk="0" fontAlgn="base" hangingPunct="0">
              <a:lnSpc>
                <a:spcPct val="95000"/>
              </a:lnSpc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</a:pPr>
            <a:r>
              <a:rPr kumimoji="1" lang="en-US" sz="2800" b="1" noProof="1">
                <a:solidFill>
                  <a:srgbClr val="F3CD60"/>
                </a:solidFill>
                <a:latin typeface="Consolas" pitchFamily="49" charset="0"/>
              </a:rPr>
              <a:t>WHERE </a:t>
            </a:r>
            <a:r>
              <a:rPr kumimoji="1" lang="en-US" sz="2800" b="1" noProof="1">
                <a:latin typeface="Consolas" pitchFamily="49" charset="0"/>
              </a:rPr>
              <a:t>CustomerName</a:t>
            </a:r>
            <a:r>
              <a:rPr kumimoji="1" lang="en-US" sz="2800" b="1" noProof="1">
                <a:solidFill>
                  <a:srgbClr val="F3CD60"/>
                </a:solidFill>
                <a:latin typeface="Consolas" pitchFamily="49" charset="0"/>
              </a:rPr>
              <a:t> LIKE </a:t>
            </a:r>
            <a:r>
              <a:rPr kumimoji="1" lang="en-US" sz="2800" b="1" noProof="1">
                <a:latin typeface="Consolas" pitchFamily="49" charset="0"/>
              </a:rPr>
              <a:t>'</a:t>
            </a:r>
            <a:r>
              <a:rPr kumimoji="1" lang="en-US" sz="2800" b="1" noProof="1">
                <a:solidFill>
                  <a:srgbClr val="F3CD60"/>
                </a:solidFill>
                <a:latin typeface="Consolas" pitchFamily="49" charset="0"/>
              </a:rPr>
              <a:t>_r%</a:t>
            </a:r>
            <a:r>
              <a:rPr kumimoji="1" lang="en-US" sz="2800" b="1" noProof="1">
                <a:latin typeface="Consolas" pitchFamily="49" charset="0"/>
              </a:rPr>
              <a:t>';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1292224" y="4781504"/>
            <a:ext cx="9601200" cy="5016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defTabSz="914400" eaLnBrk="0" fontAlgn="base" hangingPunct="0">
              <a:lnSpc>
                <a:spcPct val="95000"/>
              </a:lnSpc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</a:pPr>
            <a:r>
              <a:rPr kumimoji="1" lang="en-US" sz="2800" b="1" noProof="1">
                <a:solidFill>
                  <a:srgbClr val="F3CD60"/>
                </a:solidFill>
                <a:latin typeface="Consolas" pitchFamily="49" charset="0"/>
              </a:rPr>
              <a:t>WHERE </a:t>
            </a:r>
            <a:r>
              <a:rPr kumimoji="1" lang="en-US" sz="2800" b="1" noProof="1">
                <a:latin typeface="Consolas" pitchFamily="49" charset="0"/>
              </a:rPr>
              <a:t>ContactName</a:t>
            </a:r>
            <a:r>
              <a:rPr kumimoji="1" lang="en-US" sz="2800" b="1" noProof="1">
                <a:solidFill>
                  <a:srgbClr val="F3CD60"/>
                </a:solidFill>
                <a:latin typeface="Consolas" pitchFamily="49" charset="0"/>
              </a:rPr>
              <a:t> LIKE </a:t>
            </a:r>
            <a:r>
              <a:rPr kumimoji="1" lang="en-US" sz="2800" b="1" noProof="1">
                <a:latin typeface="Consolas" pitchFamily="49" charset="0"/>
              </a:rPr>
              <a:t>'</a:t>
            </a:r>
            <a:r>
              <a:rPr kumimoji="1" lang="en-US" sz="2800" b="1" noProof="1">
                <a:solidFill>
                  <a:srgbClr val="F3CD60"/>
                </a:solidFill>
                <a:latin typeface="Consolas" pitchFamily="49" charset="0"/>
              </a:rPr>
              <a:t>a%o</a:t>
            </a:r>
            <a:r>
              <a:rPr kumimoji="1" lang="en-US" sz="2800" b="1" noProof="1">
                <a:latin typeface="Consolas" pitchFamily="49" charset="0"/>
              </a:rPr>
              <a:t>';</a:t>
            </a:r>
          </a:p>
        </p:txBody>
      </p:sp>
    </p:spTree>
    <p:extLst>
      <p:ext uri="{BB962C8B-B14F-4D97-AF65-F5344CB8AC3E}">
        <p14:creationId xmlns:p14="http://schemas.microsoft.com/office/powerpoint/2010/main" val="4562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Supported characters also include: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\</a:t>
            </a:r>
            <a:r>
              <a:rPr lang="en-US" dirty="0"/>
              <a:t> – specify prefix to treat special characters as normal</a:t>
            </a:r>
          </a:p>
          <a:p>
            <a:pPr lvl="1"/>
            <a:r>
              <a:rPr lang="en-US" dirty="0">
                <a:solidFill>
                  <a:srgbClr val="F3CD60"/>
                </a:solidFill>
              </a:rPr>
              <a:t>[charlist] </a:t>
            </a:r>
            <a:r>
              <a:rPr lang="en-US" dirty="0"/>
              <a:t>– specifying which characters to look for</a:t>
            </a:r>
          </a:p>
          <a:p>
            <a:pPr lvl="2"/>
            <a:r>
              <a:rPr lang="en-US" dirty="0">
                <a:solidFill>
                  <a:srgbClr val="F3CD60"/>
                </a:solidFill>
              </a:rPr>
              <a:t>[!charlist] </a:t>
            </a:r>
            <a:r>
              <a:rPr lang="en-US" dirty="0"/>
              <a:t>– </a:t>
            </a:r>
            <a:r>
              <a:rPr lang="en-US" dirty="0">
                <a:solidFill>
                  <a:srgbClr val="F3CD60"/>
                </a:solidFill>
              </a:rPr>
              <a:t>excluding</a:t>
            </a:r>
            <a:r>
              <a:rPr lang="en-US" dirty="0"/>
              <a:t> characters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Wildcard Characters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912812" y="4191000"/>
            <a:ext cx="9601200" cy="9764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SELECT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*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FROM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`customers`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WHERE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`city`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LIKE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[a-c]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%'; </a:t>
            </a: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3644113" y="5638727"/>
            <a:ext cx="2667000" cy="611443"/>
          </a:xfrm>
          <a:prstGeom prst="wedgeRoundRectCallout">
            <a:avLst>
              <a:gd name="adj1" fmla="val 4219"/>
              <a:gd name="adj2" fmla="val -9813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"a", "b", or "c"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82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query to retrieve information about the titles of all Harry Potter books</a:t>
            </a:r>
          </a:p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Wildcards</a:t>
            </a:r>
          </a:p>
          <a:p>
            <a:pPr lvl="1"/>
            <a:r>
              <a:rPr lang="en-US" dirty="0"/>
              <a:t>Query book_library database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Harry Potter Books</a:t>
            </a: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812" y="4038600"/>
            <a:ext cx="752094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509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Harry Potter Books </a:t>
            </a:r>
            <a:r>
              <a:rPr lang="bg-BG" dirty="0"/>
              <a:t>- </a:t>
            </a:r>
            <a:r>
              <a:rPr lang="en-US" dirty="0"/>
              <a:t>Solution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1027112" y="1714263"/>
            <a:ext cx="10134600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</a:rPr>
              <a:t>SELECT title FROM books</a:t>
            </a:r>
          </a:p>
          <a:p>
            <a:r>
              <a:rPr lang="en-US" sz="2800" b="1" dirty="0">
                <a:solidFill>
                  <a:srgbClr val="F3CD60"/>
                </a:solidFill>
                <a:latin typeface="Consolas" panose="020B0609020204030204" pitchFamily="49" charset="0"/>
              </a:rPr>
              <a:t>WHERE</a:t>
            </a:r>
            <a:r>
              <a:rPr lang="en-US" sz="2800" b="1" dirty="0">
                <a:latin typeface="Consolas" panose="020B0609020204030204" pitchFamily="49" charset="0"/>
              </a:rPr>
              <a:t> title </a:t>
            </a:r>
            <a:r>
              <a:rPr lang="en-US" sz="2800" b="1" dirty="0">
                <a:solidFill>
                  <a:srgbClr val="F3CD60"/>
                </a:solidFill>
                <a:latin typeface="Consolas" panose="020B0609020204030204" pitchFamily="49" charset="0"/>
              </a:rPr>
              <a:t>LIKE</a:t>
            </a:r>
            <a:r>
              <a:rPr lang="en-US" sz="2800" b="1" dirty="0">
                <a:latin typeface="Consolas" panose="020B0609020204030204" pitchFamily="49" charset="0"/>
              </a:rPr>
              <a:t> '</a:t>
            </a:r>
            <a:r>
              <a:rPr lang="en-US" sz="2800" b="1" dirty="0">
                <a:solidFill>
                  <a:srgbClr val="F3CD60"/>
                </a:solidFill>
                <a:latin typeface="Consolas" panose="020B0609020204030204" pitchFamily="49" charset="0"/>
              </a:rPr>
              <a:t>Harry Potter%</a:t>
            </a:r>
            <a:r>
              <a:rPr lang="en-US" sz="2800" b="1" dirty="0">
                <a:latin typeface="Consolas" panose="020B0609020204030204" pitchFamily="49" charset="0"/>
              </a:rPr>
              <a:t>';</a:t>
            </a:r>
          </a:p>
        </p:txBody>
      </p:sp>
      <p:sp>
        <p:nvSpPr>
          <p:cNvPr id="7" name="Стрелка надолу 6"/>
          <p:cNvSpPr/>
          <p:nvPr/>
        </p:nvSpPr>
        <p:spPr>
          <a:xfrm>
            <a:off x="6094412" y="3205008"/>
            <a:ext cx="3810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442" y="3886200"/>
            <a:ext cx="752094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39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REGEXP</a:t>
            </a:r>
            <a:r>
              <a:rPr lang="en-US" dirty="0"/>
              <a:t> - pattern matching using regular expressions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Regular Expression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2493927"/>
            <a:ext cx="9601200" cy="14496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SELECT `employee_id`, `first_name`, `last_name`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FROM `employees`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WHERE `first_name`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REGEXP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^\[^K\]{3}\$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';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5713412" y="4447162"/>
            <a:ext cx="3651350" cy="611443"/>
          </a:xfrm>
          <a:prstGeom prst="wedgeRoundRectCallout">
            <a:avLst>
              <a:gd name="adj1" fmla="val 4219"/>
              <a:gd name="adj2" fmla="val -9813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Regular expression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9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6970800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MySQL Server provides various built-in functions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rgbClr val="F3CD60"/>
                </a:solidFill>
              </a:rPr>
              <a:t>Numerical</a:t>
            </a:r>
            <a:r>
              <a:rPr lang="en-US" sz="3000" dirty="0"/>
              <a:t> functions	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rgbClr val="F3CD60"/>
                </a:solidFill>
              </a:rPr>
              <a:t>String</a:t>
            </a:r>
            <a:r>
              <a:rPr lang="en-US" sz="3000" dirty="0"/>
              <a:t> functions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Using Wildcards, we can obtain results by </a:t>
            </a:r>
            <a:r>
              <a:rPr lang="en-US" sz="3200" dirty="0">
                <a:solidFill>
                  <a:srgbClr val="F3CD60"/>
                </a:solidFill>
              </a:rPr>
              <a:t>partial string matches</a:t>
            </a:r>
            <a:endParaRPr lang="bg-BG" sz="3200" dirty="0">
              <a:solidFill>
                <a:srgbClr val="F3CD60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3000" dirty="0"/>
              <a:t>Regular expressions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1377953"/>
            <a:ext cx="3791856" cy="281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in MySQL Server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612" y="1752600"/>
            <a:ext cx="5867638" cy="586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256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Built-in Functions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https://softuni.bg/courses/databases-basics-mysql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8031830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Databases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37553803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649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3CD60"/>
                </a:solidFill>
              </a:rPr>
              <a:t>String</a:t>
            </a:r>
            <a:r>
              <a:rPr lang="en-US" dirty="0"/>
              <a:t> Functions – for </a:t>
            </a:r>
            <a:r>
              <a:rPr lang="en-US" dirty="0">
                <a:solidFill>
                  <a:srgbClr val="F3CD60"/>
                </a:solidFill>
              </a:rPr>
              <a:t>manipulating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rgbClr val="F3CD60"/>
                </a:solidFill>
              </a:rPr>
              <a:t>text</a:t>
            </a:r>
            <a:r>
              <a:rPr lang="en-US" dirty="0"/>
              <a:t>, both from table values or user input</a:t>
            </a:r>
          </a:p>
          <a:p>
            <a:pPr lvl="1"/>
            <a:r>
              <a:rPr lang="en-US" dirty="0"/>
              <a:t>E.g. concatenate column values</a:t>
            </a:r>
          </a:p>
          <a:p>
            <a:r>
              <a:rPr lang="en-US" dirty="0">
                <a:solidFill>
                  <a:srgbClr val="F3CD60"/>
                </a:solidFill>
              </a:rPr>
              <a:t>Math</a:t>
            </a:r>
            <a:r>
              <a:rPr lang="en-US" dirty="0"/>
              <a:t> Functions – calculations and working with aggregate data</a:t>
            </a:r>
          </a:p>
          <a:p>
            <a:pPr lvl="1"/>
            <a:r>
              <a:rPr lang="en-US" dirty="0"/>
              <a:t>E.g. perform geometry and currency operations</a:t>
            </a:r>
          </a:p>
          <a:p>
            <a:r>
              <a:rPr lang="en-US" dirty="0">
                <a:solidFill>
                  <a:srgbClr val="F3CD60"/>
                </a:solidFill>
              </a:rPr>
              <a:t>Date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rgbClr val="F3CD60"/>
                </a:solidFill>
              </a:rPr>
              <a:t>and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rgbClr val="F3CD60"/>
                </a:solidFill>
              </a:rPr>
              <a:t>Time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Functions</a:t>
            </a:r>
          </a:p>
          <a:p>
            <a:pPr lvl="1"/>
            <a:r>
              <a:rPr lang="en-US" dirty="0"/>
              <a:t>E.g. find length of timespan</a:t>
            </a:r>
          </a:p>
          <a:p>
            <a:r>
              <a:rPr lang="en-US" dirty="0"/>
              <a:t>Other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Functions</a:t>
            </a:r>
          </a:p>
        </p:txBody>
      </p:sp>
      <p:pic>
        <p:nvPicPr>
          <p:cNvPr id="5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212" y="4065690"/>
            <a:ext cx="2459309" cy="245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2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Functions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113" y="1296919"/>
            <a:ext cx="4038600" cy="370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12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SUBSTRING()</a:t>
            </a:r>
            <a:r>
              <a:rPr lang="en-US" dirty="0"/>
              <a:t> – extracts part of a string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Functions 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217612" y="2261901"/>
            <a:ext cx="8991598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SUBSTRING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Position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1217612" y="3543571"/>
            <a:ext cx="8991598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SUBSTRING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Position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Length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1217612" y="4860140"/>
            <a:ext cx="8991598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SUBSTRING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FROM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Position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FOR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Length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574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4400"/>
              </a:spcBef>
            </a:pPr>
            <a:r>
              <a:rPr lang="en-US" dirty="0"/>
              <a:t>Get short summary of article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SUBSTRING</a:t>
            </a:r>
            <a:r>
              <a:rPr lang="en-US" dirty="0"/>
              <a:t> - Example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758824" y="2595178"/>
            <a:ext cx="106680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 `article_id`, `author`, `content`,</a:t>
            </a:r>
          </a:p>
          <a:p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   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SUBSTRING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(`content`, 1, 200) AS </a:t>
            </a:r>
            <a:r>
              <a:rPr lang="en-US" sz="2800" dirty="0"/>
              <a:t>'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Summary</a:t>
            </a:r>
            <a:r>
              <a:rPr lang="en-US" sz="2800" dirty="0"/>
              <a:t>'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FROM `articles`;</a:t>
            </a:r>
          </a:p>
        </p:txBody>
      </p:sp>
    </p:spTree>
    <p:extLst>
      <p:ext uri="{BB962C8B-B14F-4D97-AF65-F5344CB8AC3E}">
        <p14:creationId xmlns:p14="http://schemas.microsoft.com/office/powerpoint/2010/main" val="3190620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query to find all book titles that start with "The"</a:t>
            </a:r>
          </a:p>
          <a:p>
            <a:pPr lvl="1"/>
            <a:r>
              <a:rPr lang="en-US" dirty="0"/>
              <a:t>Query book_library database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Find Book Titles</a:t>
            </a: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2" y="2743200"/>
            <a:ext cx="2977345" cy="333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00513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3193</TotalTime>
  <Words>1524</Words>
  <Application>Microsoft Office PowerPoint</Application>
  <PresentationFormat>По избор</PresentationFormat>
  <Paragraphs>292</Paragraphs>
  <Slides>42</Slides>
  <Notes>6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42</vt:i4>
      </vt:variant>
    </vt:vector>
  </HeadingPairs>
  <TitlesOfParts>
    <vt:vector size="48" baseType="lpstr">
      <vt:lpstr>Arial</vt:lpstr>
      <vt:lpstr>Calibri</vt:lpstr>
      <vt:lpstr>Consolas</vt:lpstr>
      <vt:lpstr>Wingdings</vt:lpstr>
      <vt:lpstr>Wingdings 2</vt:lpstr>
      <vt:lpstr>SoftUni 16x9</vt:lpstr>
      <vt:lpstr>Built-in Functions</vt:lpstr>
      <vt:lpstr>Table of Contents</vt:lpstr>
      <vt:lpstr>Questions</vt:lpstr>
      <vt:lpstr>Functions in MySQL Server</vt:lpstr>
      <vt:lpstr>SQL Functions</vt:lpstr>
      <vt:lpstr>String Functions</vt:lpstr>
      <vt:lpstr>String Functions </vt:lpstr>
      <vt:lpstr>SUBSTRING - Example</vt:lpstr>
      <vt:lpstr>Problem: Find Book Titles</vt:lpstr>
      <vt:lpstr>Solution: Find Book Titles</vt:lpstr>
      <vt:lpstr>String Functions (2)</vt:lpstr>
      <vt:lpstr>REPLACE - Example</vt:lpstr>
      <vt:lpstr>Problem: Replace Titles</vt:lpstr>
      <vt:lpstr>Solution: Replace Titles</vt:lpstr>
      <vt:lpstr>String Functions (3)</vt:lpstr>
      <vt:lpstr>String Functions (4)</vt:lpstr>
      <vt:lpstr>String Functions (6)</vt:lpstr>
      <vt:lpstr>String Functions (7)</vt:lpstr>
      <vt:lpstr>Arithmetical Operators and Numeric Functions</vt:lpstr>
      <vt:lpstr>Arithmetical Operators</vt:lpstr>
      <vt:lpstr>Numeric Functions </vt:lpstr>
      <vt:lpstr>Numeric Functions (2)</vt:lpstr>
      <vt:lpstr>Math Functions (3)</vt:lpstr>
      <vt:lpstr>Math Functions (4)</vt:lpstr>
      <vt:lpstr>Date Functions</vt:lpstr>
      <vt:lpstr>Date Functions</vt:lpstr>
      <vt:lpstr>Date Functions (2)</vt:lpstr>
      <vt:lpstr>Date Functions - Example</vt:lpstr>
      <vt:lpstr>Problem: Days Lived</vt:lpstr>
      <vt:lpstr>Days Lived - Solution</vt:lpstr>
      <vt:lpstr>Date Functions (3)</vt:lpstr>
      <vt:lpstr>Wildcards</vt:lpstr>
      <vt:lpstr>Wildcards</vt:lpstr>
      <vt:lpstr>Wildcards - Examples</vt:lpstr>
      <vt:lpstr>Wildcard Characters</vt:lpstr>
      <vt:lpstr>Problem: Harry Potter Books</vt:lpstr>
      <vt:lpstr>Harry Potter Books - Solution</vt:lpstr>
      <vt:lpstr>Using Regular Expression</vt:lpstr>
      <vt:lpstr>Summary</vt:lpstr>
      <vt:lpstr>Built-in Functions</vt:lpstr>
      <vt:lpstr>License</vt:lpstr>
      <vt:lpstr>Free Trainings @ Software University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Built-In Functions </dc:title>
  <dc:subject>DB Basics with MySQL Practical Course @ SoftUni</dc:subject>
  <dc:creator>Software University Foundation</dc:creator>
  <cp:keywords>Databases, SQL, programming, SoftUni, Software University, programming, software development, software engineering, course, database systems</cp:keywords>
  <dc:description>https://softuni.bg/courses/databases-basics-mysql</dc:description>
  <cp:lastModifiedBy>iskren ivanov</cp:lastModifiedBy>
  <cp:revision>165</cp:revision>
  <dcterms:created xsi:type="dcterms:W3CDTF">2014-01-02T17:00:34Z</dcterms:created>
  <dcterms:modified xsi:type="dcterms:W3CDTF">2017-08-09T15:57:16Z</dcterms:modified>
  <cp:category>db;databases;sql;programming;computer programming;software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